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20"/>
  </p:notesMasterIdLst>
  <p:sldIdLst>
    <p:sldId id="256" r:id="rId2"/>
    <p:sldId id="257" r:id="rId3"/>
    <p:sldId id="258" r:id="rId4"/>
    <p:sldId id="260" r:id="rId5"/>
    <p:sldId id="261" r:id="rId6"/>
    <p:sldId id="262" r:id="rId7"/>
    <p:sldId id="263" r:id="rId8"/>
    <p:sldId id="264" r:id="rId9"/>
    <p:sldId id="265" r:id="rId10"/>
    <p:sldId id="266" r:id="rId11"/>
    <p:sldId id="267" r:id="rId12"/>
    <p:sldId id="274" r:id="rId13"/>
    <p:sldId id="268" r:id="rId14"/>
    <p:sldId id="269" r:id="rId15"/>
    <p:sldId id="270" r:id="rId16"/>
    <p:sldId id="271" r:id="rId17"/>
    <p:sldId id="272"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9E627-85FA-443C-BEEA-A75D493F8137}"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88D2A-6A80-44E6-9BE3-2B885AD85865}" type="slidenum">
              <a:rPr lang="en-US" smtClean="0"/>
              <a:t>‹#›</a:t>
            </a:fld>
            <a:endParaRPr lang="en-US"/>
          </a:p>
        </p:txBody>
      </p:sp>
    </p:spTree>
    <p:extLst>
      <p:ext uri="{BB962C8B-B14F-4D97-AF65-F5344CB8AC3E}">
        <p14:creationId xmlns:p14="http://schemas.microsoft.com/office/powerpoint/2010/main" val="2428875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88D2A-6A80-44E6-9BE3-2B885AD85865}" type="slidenum">
              <a:rPr lang="en-US" smtClean="0"/>
              <a:t>6</a:t>
            </a:fld>
            <a:endParaRPr lang="en-US"/>
          </a:p>
        </p:txBody>
      </p:sp>
    </p:spTree>
    <p:extLst>
      <p:ext uri="{BB962C8B-B14F-4D97-AF65-F5344CB8AC3E}">
        <p14:creationId xmlns:p14="http://schemas.microsoft.com/office/powerpoint/2010/main" val="759404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75749F-0885-47AC-99C8-3F0C410D5478}"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122389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3581712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3726665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1883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125032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D75749F-0885-47AC-99C8-3F0C410D5478}" type="datetimeFigureOut">
              <a:rPr lang="en-US" smtClean="0"/>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3650698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D75749F-0885-47AC-99C8-3F0C410D5478}" type="datetimeFigureOut">
              <a:rPr lang="en-US" smtClean="0"/>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2974375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5749F-0885-47AC-99C8-3F0C410D5478}"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2858552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5749F-0885-47AC-99C8-3F0C410D5478}"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128985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5749F-0885-47AC-99C8-3F0C410D5478}"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101443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75749F-0885-47AC-99C8-3F0C410D5478}"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2439035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169039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75749F-0885-47AC-99C8-3F0C410D5478}" type="datetimeFigureOut">
              <a:rPr lang="en-US" smtClean="0"/>
              <a:t>6/5/2022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398385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75749F-0885-47AC-99C8-3F0C410D5478}" type="datetimeFigureOut">
              <a:rPr lang="en-US" smtClean="0"/>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252663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5749F-0885-47AC-99C8-3F0C410D5478}" type="datetimeFigureOut">
              <a:rPr lang="en-US" smtClean="0"/>
              <a:t>6/5/2022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346106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4278632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75749F-0885-47AC-99C8-3F0C410D5478}"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DA564-9403-43C7-9FEC-E8EB56D6FB52}" type="slidenum">
              <a:rPr lang="en-US" smtClean="0"/>
              <a:t>‹#›</a:t>
            </a:fld>
            <a:endParaRPr lang="en-US"/>
          </a:p>
        </p:txBody>
      </p:sp>
    </p:spTree>
    <p:extLst>
      <p:ext uri="{BB962C8B-B14F-4D97-AF65-F5344CB8AC3E}">
        <p14:creationId xmlns:p14="http://schemas.microsoft.com/office/powerpoint/2010/main" val="57864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D75749F-0885-47AC-99C8-3F0C410D5478}" type="datetimeFigureOut">
              <a:rPr lang="en-US" smtClean="0"/>
              <a:t>6/5/2022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0ADA564-9403-43C7-9FEC-E8EB56D6FB52}" type="slidenum">
              <a:rPr lang="en-US" smtClean="0"/>
              <a:t>‹#›</a:t>
            </a:fld>
            <a:endParaRPr lang="en-US"/>
          </a:p>
        </p:txBody>
      </p:sp>
    </p:spTree>
    <p:extLst>
      <p:ext uri="{BB962C8B-B14F-4D97-AF65-F5344CB8AC3E}">
        <p14:creationId xmlns:p14="http://schemas.microsoft.com/office/powerpoint/2010/main" val="740358865"/>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arscope.ru/hyundai/news/10743/sekretyi_creta.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sd.copernicus.org/articles/13/2147/2021/"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logs.ed.ac.uk/enterprisearchitecture/2020/01/17/the-cloud-is-not-a-place/"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lickr.com/photos/enderst07/8872826273"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bluediamondgallery.com/typewriter/o/objectives.html"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ourses.lumenlearning.com/ivytech-introbusiness/chapter/reading-pricing-objectives/"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quikr.in/" TargetMode="External"/><Relationship Id="rId1" Type="http://schemas.openxmlformats.org/officeDocument/2006/relationships/slideLayout" Target="../slideLayouts/slideLayout2.xml"/><Relationship Id="rId4" Type="http://schemas.openxmlformats.org/officeDocument/2006/relationships/hyperlink" Target="https://technofaq.org/posts/2019/11/myths-about-web-scrap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nikhimenon.blogspot.com/2014/10/blogadda-quikr-shopping-fiesta-my.htm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3486" y="877078"/>
            <a:ext cx="8848084" cy="1372004"/>
          </a:xfrm>
        </p:spPr>
        <p:txBody>
          <a:bodyPr>
            <a:normAutofit fontScale="90000"/>
          </a:bodyPr>
          <a:lstStyle/>
          <a:p>
            <a:r>
              <a:rPr lang="en-US" dirty="0">
                <a:solidFill>
                  <a:schemeClr val="tx2">
                    <a:lumMod val="90000"/>
                  </a:schemeClr>
                </a:solidFill>
              </a:rPr>
              <a:t>SECOND-HAND CAR VALUE PREDICTION</a:t>
            </a:r>
          </a:p>
        </p:txBody>
      </p:sp>
      <p:sp>
        <p:nvSpPr>
          <p:cNvPr id="3" name="Subtitle 2"/>
          <p:cNvSpPr>
            <a:spLocks noGrp="1"/>
          </p:cNvSpPr>
          <p:nvPr>
            <p:ph type="subTitle" idx="1"/>
          </p:nvPr>
        </p:nvSpPr>
        <p:spPr>
          <a:xfrm>
            <a:off x="1561075" y="3129749"/>
            <a:ext cx="8915399" cy="1126283"/>
          </a:xfrm>
        </p:spPr>
        <p:txBody>
          <a:bodyPr/>
          <a:lstStyle/>
          <a:p>
            <a:r>
              <a:rPr lang="en-US" dirty="0">
                <a:solidFill>
                  <a:schemeClr val="accent1"/>
                </a:solidFill>
              </a:rPr>
              <a:t> </a:t>
            </a:r>
          </a:p>
        </p:txBody>
      </p:sp>
      <p:pic>
        <p:nvPicPr>
          <p:cNvPr id="6" name="Picture 5">
            <a:extLst>
              <a:ext uri="{FF2B5EF4-FFF2-40B4-BE49-F238E27FC236}">
                <a16:creationId xmlns:a16="http://schemas.microsoft.com/office/drawing/2014/main" id="{2215A524-27C4-2E33-D009-A60C40EBDC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68759" y="2183363"/>
            <a:ext cx="8257591" cy="4674637"/>
          </a:xfrm>
          <a:prstGeom prst="rect">
            <a:avLst/>
          </a:prstGeom>
        </p:spPr>
      </p:pic>
    </p:spTree>
    <p:extLst>
      <p:ext uri="{BB962C8B-B14F-4D97-AF65-F5344CB8AC3E}">
        <p14:creationId xmlns:p14="http://schemas.microsoft.com/office/powerpoint/2010/main" val="2405663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89" y="555597"/>
            <a:ext cx="8911687" cy="528829"/>
          </a:xfrm>
        </p:spPr>
        <p:txBody>
          <a:bodyPr>
            <a:normAutofit fontScale="90000"/>
          </a:bodyPr>
          <a:lstStyle/>
          <a:p>
            <a:r>
              <a:rPr lang="en-US" dirty="0">
                <a:solidFill>
                  <a:schemeClr val="tx2">
                    <a:lumMod val="75000"/>
                  </a:schemeClr>
                </a:solidFill>
              </a:rPr>
              <a:t>EXPLORATORY DATA ANALYSIS</a:t>
            </a:r>
            <a:br>
              <a:rPr lang="en-US" dirty="0">
                <a:solidFill>
                  <a:schemeClr val="tx2">
                    <a:lumMod val="75000"/>
                  </a:schemeClr>
                </a:solidFill>
              </a:rPr>
            </a:br>
            <a:br>
              <a:rPr lang="en-US" dirty="0"/>
            </a:br>
            <a:endParaRPr lang="en-US" dirty="0"/>
          </a:p>
        </p:txBody>
      </p:sp>
      <p:sp>
        <p:nvSpPr>
          <p:cNvPr id="3" name="Content Placeholder 2"/>
          <p:cNvSpPr>
            <a:spLocks noGrp="1"/>
          </p:cNvSpPr>
          <p:nvPr>
            <p:ph idx="1"/>
          </p:nvPr>
        </p:nvSpPr>
        <p:spPr>
          <a:xfrm>
            <a:off x="217005" y="540476"/>
            <a:ext cx="8915400" cy="3777622"/>
          </a:xfrm>
        </p:spPr>
        <p:txBody>
          <a:bodyPr>
            <a:normAutofit/>
          </a:bodyPr>
          <a:lstStyle/>
          <a:p>
            <a:pPr marL="0" indent="0">
              <a:buNone/>
            </a:pPr>
            <a:r>
              <a:rPr lang="en-US" sz="2400" dirty="0">
                <a:solidFill>
                  <a:schemeClr val="accent1"/>
                </a:solidFill>
              </a:rPr>
              <a:t>UNIVARIANT ANALYSIS</a:t>
            </a:r>
          </a:p>
        </p:txBody>
      </p:sp>
      <p:pic>
        <p:nvPicPr>
          <p:cNvPr id="8" name="Picture 7">
            <a:extLst>
              <a:ext uri="{FF2B5EF4-FFF2-40B4-BE49-F238E27FC236}">
                <a16:creationId xmlns:a16="http://schemas.microsoft.com/office/drawing/2014/main" id="{D77DE649-3800-B444-FE82-2790AB87A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4426"/>
            <a:ext cx="6096000" cy="2597176"/>
          </a:xfrm>
          <a:prstGeom prst="rect">
            <a:avLst/>
          </a:prstGeom>
        </p:spPr>
      </p:pic>
      <p:pic>
        <p:nvPicPr>
          <p:cNvPr id="10" name="Picture 9">
            <a:extLst>
              <a:ext uri="{FF2B5EF4-FFF2-40B4-BE49-F238E27FC236}">
                <a16:creationId xmlns:a16="http://schemas.microsoft.com/office/drawing/2014/main" id="{95994C04-31BB-4A04-657E-6788AA6405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1" y="1084426"/>
            <a:ext cx="6096000" cy="2597176"/>
          </a:xfrm>
          <a:prstGeom prst="rect">
            <a:avLst/>
          </a:prstGeom>
        </p:spPr>
      </p:pic>
      <p:pic>
        <p:nvPicPr>
          <p:cNvPr id="12" name="Picture 11">
            <a:extLst>
              <a:ext uri="{FF2B5EF4-FFF2-40B4-BE49-F238E27FC236}">
                <a16:creationId xmlns:a16="http://schemas.microsoft.com/office/drawing/2014/main" id="{79ED37AA-4910-3C0C-D788-38A81473F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81602"/>
            <a:ext cx="6764694" cy="3176398"/>
          </a:xfrm>
          <a:prstGeom prst="rect">
            <a:avLst/>
          </a:prstGeom>
        </p:spPr>
      </p:pic>
      <p:pic>
        <p:nvPicPr>
          <p:cNvPr id="14" name="Picture 13">
            <a:extLst>
              <a:ext uri="{FF2B5EF4-FFF2-40B4-BE49-F238E27FC236}">
                <a16:creationId xmlns:a16="http://schemas.microsoft.com/office/drawing/2014/main" id="{C6AE64CD-90D7-FBE2-5948-0E0BA7DAE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4694" y="3681602"/>
            <a:ext cx="5427306" cy="3176398"/>
          </a:xfrm>
          <a:prstGeom prst="rect">
            <a:avLst/>
          </a:prstGeom>
        </p:spPr>
      </p:pic>
    </p:spTree>
    <p:extLst>
      <p:ext uri="{BB962C8B-B14F-4D97-AF65-F5344CB8AC3E}">
        <p14:creationId xmlns:p14="http://schemas.microsoft.com/office/powerpoint/2010/main" val="281302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514" y="346993"/>
            <a:ext cx="7725244" cy="648099"/>
          </a:xfrm>
        </p:spPr>
        <p:txBody>
          <a:bodyPr>
            <a:normAutofit fontScale="90000"/>
          </a:bodyPr>
          <a:lstStyle/>
          <a:p>
            <a:r>
              <a:rPr lang="en-US" dirty="0" err="1">
                <a:solidFill>
                  <a:schemeClr val="tx2">
                    <a:lumMod val="75000"/>
                  </a:schemeClr>
                </a:solidFill>
              </a:rPr>
              <a:t>BIVARIANt</a:t>
            </a:r>
            <a:r>
              <a:rPr lang="en-US" dirty="0">
                <a:solidFill>
                  <a:schemeClr val="tx2">
                    <a:lumMod val="75000"/>
                  </a:schemeClr>
                </a:solidFill>
              </a:rPr>
              <a:t> ANALYSIS</a:t>
            </a:r>
            <a:br>
              <a:rPr lang="en-US" dirty="0">
                <a:solidFill>
                  <a:srgbClr val="00B050"/>
                </a:solidFill>
              </a:rPr>
            </a:br>
            <a:endParaRPr lang="en-US" dirty="0"/>
          </a:p>
        </p:txBody>
      </p:sp>
      <p:pic>
        <p:nvPicPr>
          <p:cNvPr id="9" name="Content Placeholder 8">
            <a:extLst>
              <a:ext uri="{FF2B5EF4-FFF2-40B4-BE49-F238E27FC236}">
                <a16:creationId xmlns:a16="http://schemas.microsoft.com/office/drawing/2014/main" id="{9D790846-F73B-5FE3-3475-A4E6661CE9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68903"/>
            <a:ext cx="6176865" cy="2849724"/>
          </a:xfrm>
        </p:spPr>
      </p:pic>
      <p:pic>
        <p:nvPicPr>
          <p:cNvPr id="11" name="Picture 10">
            <a:extLst>
              <a:ext uri="{FF2B5EF4-FFF2-40B4-BE49-F238E27FC236}">
                <a16:creationId xmlns:a16="http://schemas.microsoft.com/office/drawing/2014/main" id="{80715BA9-6B88-E719-BB57-4FD6D405AA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6865" y="868904"/>
            <a:ext cx="6015135" cy="2849724"/>
          </a:xfrm>
          <a:prstGeom prst="rect">
            <a:avLst/>
          </a:prstGeom>
        </p:spPr>
      </p:pic>
      <p:pic>
        <p:nvPicPr>
          <p:cNvPr id="13" name="Picture 12">
            <a:extLst>
              <a:ext uri="{FF2B5EF4-FFF2-40B4-BE49-F238E27FC236}">
                <a16:creationId xmlns:a16="http://schemas.microsoft.com/office/drawing/2014/main" id="{C3443FA9-E295-4D3D-D08F-A9790E7440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718626"/>
            <a:ext cx="6245157" cy="3139374"/>
          </a:xfrm>
          <a:prstGeom prst="rect">
            <a:avLst/>
          </a:prstGeom>
        </p:spPr>
      </p:pic>
      <p:pic>
        <p:nvPicPr>
          <p:cNvPr id="15" name="Picture 14">
            <a:extLst>
              <a:ext uri="{FF2B5EF4-FFF2-40B4-BE49-F238E27FC236}">
                <a16:creationId xmlns:a16="http://schemas.microsoft.com/office/drawing/2014/main" id="{0F558C66-6F8A-EDBD-101D-A148583F5A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5157" y="3718625"/>
            <a:ext cx="5946843" cy="3139375"/>
          </a:xfrm>
          <a:prstGeom prst="rect">
            <a:avLst/>
          </a:prstGeom>
        </p:spPr>
      </p:pic>
    </p:spTree>
    <p:extLst>
      <p:ext uri="{BB962C8B-B14F-4D97-AF65-F5344CB8AC3E}">
        <p14:creationId xmlns:p14="http://schemas.microsoft.com/office/powerpoint/2010/main" val="333117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E688-DED8-409D-C958-B47847AC2EB3}"/>
              </a:ext>
            </a:extLst>
          </p:cNvPr>
          <p:cNvSpPr>
            <a:spLocks noGrp="1"/>
          </p:cNvSpPr>
          <p:nvPr>
            <p:ph type="title"/>
          </p:nvPr>
        </p:nvSpPr>
        <p:spPr>
          <a:xfrm>
            <a:off x="912230" y="-1824275"/>
            <a:ext cx="10355327" cy="2511835"/>
          </a:xfrm>
        </p:spPr>
        <p:txBody>
          <a:bodyPr/>
          <a:lstStyle/>
          <a:p>
            <a:r>
              <a:rPr lang="en-IN" dirty="0">
                <a:solidFill>
                  <a:schemeClr val="tx2">
                    <a:lumMod val="75000"/>
                  </a:schemeClr>
                </a:solidFill>
              </a:rPr>
              <a:t>CORRELATION ANALYSIS</a:t>
            </a:r>
          </a:p>
        </p:txBody>
      </p:sp>
      <p:sp>
        <p:nvSpPr>
          <p:cNvPr id="7" name="Text Placeholder 6">
            <a:extLst>
              <a:ext uri="{FF2B5EF4-FFF2-40B4-BE49-F238E27FC236}">
                <a16:creationId xmlns:a16="http://schemas.microsoft.com/office/drawing/2014/main" id="{54167D96-548A-2BB0-D644-0E7663284EA1}"/>
              </a:ext>
            </a:extLst>
          </p:cNvPr>
          <p:cNvSpPr>
            <a:spLocks noGrp="1"/>
          </p:cNvSpPr>
          <p:nvPr>
            <p:ph type="body" sz="half" idx="2"/>
          </p:nvPr>
        </p:nvSpPr>
        <p:spPr>
          <a:xfrm>
            <a:off x="1052857" y="862327"/>
            <a:ext cx="10353763" cy="1140644"/>
          </a:xfrm>
        </p:spPr>
        <p:txBody>
          <a:bodyPr/>
          <a:lstStyle/>
          <a:p>
            <a:r>
              <a:rPr lang="en-US" sz="1800" b="0" i="0" dirty="0">
                <a:solidFill>
                  <a:schemeClr val="tx2"/>
                </a:solidFill>
                <a:effectLst/>
                <a:latin typeface="Helvetica Neue"/>
              </a:rPr>
              <a:t>correlation factor should affect the selection of input variables By seeing the above results there are some input variables that are negatively correlated with other inputs. so we cannot exclude that variables to increase our model performance</a:t>
            </a:r>
            <a:r>
              <a:rPr lang="en-US" b="0" i="0" dirty="0">
                <a:solidFill>
                  <a:srgbClr val="000000"/>
                </a:solidFill>
                <a:effectLst/>
                <a:latin typeface="Helvetica Neue"/>
              </a:rPr>
              <a:t>.</a:t>
            </a:r>
            <a:endParaRPr lang="en-IN" dirty="0"/>
          </a:p>
        </p:txBody>
      </p:sp>
      <p:pic>
        <p:nvPicPr>
          <p:cNvPr id="4" name="Picture 3">
            <a:extLst>
              <a:ext uri="{FF2B5EF4-FFF2-40B4-BE49-F238E27FC236}">
                <a16:creationId xmlns:a16="http://schemas.microsoft.com/office/drawing/2014/main" id="{CE33FCC4-CDBA-8285-8BE1-DDD35BD7B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739" y="2939143"/>
            <a:ext cx="5962261" cy="3918857"/>
          </a:xfrm>
          <a:prstGeom prst="rect">
            <a:avLst/>
          </a:prstGeom>
        </p:spPr>
      </p:pic>
      <p:pic>
        <p:nvPicPr>
          <p:cNvPr id="6" name="Picture 5">
            <a:extLst>
              <a:ext uri="{FF2B5EF4-FFF2-40B4-BE49-F238E27FC236}">
                <a16:creationId xmlns:a16="http://schemas.microsoft.com/office/drawing/2014/main" id="{CB408880-5286-2D07-149D-DD74671C6C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48473"/>
            <a:ext cx="5962262" cy="1950098"/>
          </a:xfrm>
          <a:prstGeom prst="rect">
            <a:avLst/>
          </a:prstGeom>
        </p:spPr>
      </p:pic>
    </p:spTree>
    <p:extLst>
      <p:ext uri="{BB962C8B-B14F-4D97-AF65-F5344CB8AC3E}">
        <p14:creationId xmlns:p14="http://schemas.microsoft.com/office/powerpoint/2010/main" val="2383642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499" y="631396"/>
            <a:ext cx="8911687" cy="767368"/>
          </a:xfrm>
        </p:spPr>
        <p:txBody>
          <a:bodyPr>
            <a:normAutofit fontScale="90000"/>
          </a:bodyPr>
          <a:lstStyle/>
          <a:p>
            <a:r>
              <a:rPr lang="en-US" dirty="0"/>
              <a:t> PREPROCESSING</a:t>
            </a:r>
            <a:br>
              <a:rPr lang="en-US" dirty="0"/>
            </a:br>
            <a:br>
              <a:rPr lang="en-US" dirty="0"/>
            </a:br>
            <a:br>
              <a:rPr lang="en-US" dirty="0"/>
            </a:br>
            <a:endParaRPr lang="en-US" dirty="0"/>
          </a:p>
        </p:txBody>
      </p:sp>
      <p:sp>
        <p:nvSpPr>
          <p:cNvPr id="3" name="Content Placeholder 2"/>
          <p:cNvSpPr>
            <a:spLocks noGrp="1"/>
          </p:cNvSpPr>
          <p:nvPr>
            <p:ph idx="1"/>
          </p:nvPr>
        </p:nvSpPr>
        <p:spPr>
          <a:xfrm>
            <a:off x="1638300" y="631396"/>
            <a:ext cx="8915400" cy="3393310"/>
          </a:xfrm>
        </p:spPr>
        <p:txBody>
          <a:bodyPr>
            <a:normAutofit/>
          </a:bodyPr>
          <a:lstStyle/>
          <a:p>
            <a:pPr marL="0" indent="0">
              <a:buNone/>
            </a:pPr>
            <a:r>
              <a:rPr lang="en-US" sz="2800" dirty="0">
                <a:solidFill>
                  <a:schemeClr val="accent1"/>
                </a:solidFill>
              </a:rPr>
              <a:t>Handling Outliers</a:t>
            </a:r>
          </a:p>
          <a:p>
            <a:pPr marL="0" indent="0">
              <a:buNone/>
            </a:pPr>
            <a:endParaRPr lang="en-US" sz="2800" dirty="0">
              <a:solidFill>
                <a:srgbClr val="00B050"/>
              </a:solidFill>
            </a:endParaRPr>
          </a:p>
          <a:p>
            <a:pPr marL="0" indent="0">
              <a:buNone/>
            </a:pPr>
            <a:r>
              <a:rPr lang="en-US" sz="2000" dirty="0">
                <a:solidFill>
                  <a:schemeClr val="tx2"/>
                </a:solidFill>
              </a:rPr>
              <a:t>        Before Handling Outliers                               After Handling Outliers</a:t>
            </a:r>
          </a:p>
        </p:txBody>
      </p:sp>
      <p:pic>
        <p:nvPicPr>
          <p:cNvPr id="4" name="Picture 3"/>
          <p:cNvPicPr>
            <a:picLocks noChangeAspect="1"/>
          </p:cNvPicPr>
          <p:nvPr/>
        </p:nvPicPr>
        <p:blipFill>
          <a:blip r:embed="rId2"/>
          <a:stretch>
            <a:fillRect/>
          </a:stretch>
        </p:blipFill>
        <p:spPr>
          <a:xfrm>
            <a:off x="1828761" y="3418685"/>
            <a:ext cx="4059666" cy="2767084"/>
          </a:xfrm>
          <a:prstGeom prst="rect">
            <a:avLst/>
          </a:prstGeom>
        </p:spPr>
      </p:pic>
      <p:pic>
        <p:nvPicPr>
          <p:cNvPr id="5" name="Picture 4"/>
          <p:cNvPicPr>
            <a:picLocks noChangeAspect="1"/>
          </p:cNvPicPr>
          <p:nvPr/>
        </p:nvPicPr>
        <p:blipFill>
          <a:blip r:embed="rId3"/>
          <a:stretch>
            <a:fillRect/>
          </a:stretch>
        </p:blipFill>
        <p:spPr>
          <a:xfrm>
            <a:off x="6919780" y="3418685"/>
            <a:ext cx="4002985" cy="2807919"/>
          </a:xfrm>
          <a:prstGeom prst="rect">
            <a:avLst/>
          </a:prstGeom>
        </p:spPr>
      </p:pic>
      <p:sp>
        <p:nvSpPr>
          <p:cNvPr id="7" name="TextBox 6">
            <a:extLst>
              <a:ext uri="{FF2B5EF4-FFF2-40B4-BE49-F238E27FC236}">
                <a16:creationId xmlns:a16="http://schemas.microsoft.com/office/drawing/2014/main" id="{565DCE8F-7086-D539-443D-33C50A492284}"/>
              </a:ext>
            </a:extLst>
          </p:cNvPr>
          <p:cNvSpPr txBox="1"/>
          <p:nvPr/>
        </p:nvSpPr>
        <p:spPr>
          <a:xfrm>
            <a:off x="3449995" y="93194"/>
            <a:ext cx="6097554" cy="523220"/>
          </a:xfrm>
          <a:prstGeom prst="rect">
            <a:avLst/>
          </a:prstGeom>
          <a:noFill/>
        </p:spPr>
        <p:txBody>
          <a:bodyPr wrap="square">
            <a:spAutoFit/>
          </a:bodyPr>
          <a:lstStyle/>
          <a:p>
            <a:r>
              <a:rPr lang="en-IN" sz="2800" b="1" dirty="0">
                <a:solidFill>
                  <a:schemeClr val="tx2">
                    <a:lumMod val="50000"/>
                  </a:schemeClr>
                </a:solidFill>
              </a:rPr>
              <a:t>       </a:t>
            </a:r>
          </a:p>
        </p:txBody>
      </p:sp>
    </p:spTree>
    <p:extLst>
      <p:ext uri="{BB962C8B-B14F-4D97-AF65-F5344CB8AC3E}">
        <p14:creationId xmlns:p14="http://schemas.microsoft.com/office/powerpoint/2010/main" val="172129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029" y="624109"/>
            <a:ext cx="8911687" cy="754116"/>
          </a:xfrm>
        </p:spPr>
        <p:txBody>
          <a:bodyPr/>
          <a:lstStyle/>
          <a:p>
            <a:r>
              <a:rPr lang="en-US" dirty="0">
                <a:solidFill>
                  <a:schemeClr val="tx2">
                    <a:lumMod val="90000"/>
                  </a:schemeClr>
                </a:solidFill>
              </a:rPr>
              <a:t>HANDLING CATEGORICAL DATA</a:t>
            </a:r>
          </a:p>
        </p:txBody>
      </p:sp>
      <p:sp>
        <p:nvSpPr>
          <p:cNvPr id="3" name="Content Placeholder 2"/>
          <p:cNvSpPr>
            <a:spLocks noGrp="1"/>
          </p:cNvSpPr>
          <p:nvPr>
            <p:ph idx="1"/>
          </p:nvPr>
        </p:nvSpPr>
        <p:spPr>
          <a:xfrm>
            <a:off x="1705029" y="1533939"/>
            <a:ext cx="8915400" cy="3777622"/>
          </a:xfrm>
        </p:spPr>
        <p:txBody>
          <a:bodyPr>
            <a:normAutofit/>
          </a:bodyPr>
          <a:lstStyle/>
          <a:p>
            <a:pPr marL="0" indent="0">
              <a:buNone/>
            </a:pPr>
            <a:r>
              <a:rPr lang="en-US" sz="2400" dirty="0">
                <a:solidFill>
                  <a:schemeClr val="tx2"/>
                </a:solidFill>
              </a:rPr>
              <a:t>We used One Hot Encoding()  for handling categorical data</a:t>
            </a:r>
          </a:p>
          <a:p>
            <a:pPr marL="0" indent="0">
              <a:buNone/>
            </a:pPr>
            <a:endParaRPr lang="en-US" sz="2400" dirty="0">
              <a:solidFill>
                <a:srgbClr val="FF0000"/>
              </a:solidFill>
            </a:endParaRPr>
          </a:p>
          <a:p>
            <a:pPr marL="0" indent="0">
              <a:buNone/>
            </a:pPr>
            <a:r>
              <a:rPr lang="en-US" sz="2400" dirty="0">
                <a:solidFill>
                  <a:srgbClr val="00B050"/>
                </a:solidFill>
              </a:rPr>
              <a:t>Categorical Data                                              After Handling</a:t>
            </a:r>
          </a:p>
        </p:txBody>
      </p:sp>
      <p:pic>
        <p:nvPicPr>
          <p:cNvPr id="4" name="Picture 3"/>
          <p:cNvPicPr>
            <a:picLocks noChangeAspect="1"/>
          </p:cNvPicPr>
          <p:nvPr/>
        </p:nvPicPr>
        <p:blipFill>
          <a:blip r:embed="rId2"/>
          <a:stretch>
            <a:fillRect/>
          </a:stretch>
        </p:blipFill>
        <p:spPr>
          <a:xfrm>
            <a:off x="124840" y="3258754"/>
            <a:ext cx="5250346" cy="2487720"/>
          </a:xfrm>
          <a:prstGeom prst="rect">
            <a:avLst/>
          </a:prstGeom>
        </p:spPr>
      </p:pic>
      <p:pic>
        <p:nvPicPr>
          <p:cNvPr id="5" name="Picture 4"/>
          <p:cNvPicPr>
            <a:picLocks noChangeAspect="1"/>
          </p:cNvPicPr>
          <p:nvPr/>
        </p:nvPicPr>
        <p:blipFill>
          <a:blip r:embed="rId3"/>
          <a:stretch>
            <a:fillRect/>
          </a:stretch>
        </p:blipFill>
        <p:spPr>
          <a:xfrm>
            <a:off x="6160872" y="3258754"/>
            <a:ext cx="5772377" cy="2487720"/>
          </a:xfrm>
          <a:prstGeom prst="rect">
            <a:avLst/>
          </a:prstGeom>
        </p:spPr>
      </p:pic>
    </p:spTree>
    <p:extLst>
      <p:ext uri="{BB962C8B-B14F-4D97-AF65-F5344CB8AC3E}">
        <p14:creationId xmlns:p14="http://schemas.microsoft.com/office/powerpoint/2010/main" val="716414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4382" y="309304"/>
            <a:ext cx="4343235" cy="621594"/>
          </a:xfrm>
        </p:spPr>
        <p:txBody>
          <a:bodyPr>
            <a:normAutofit/>
          </a:bodyPr>
          <a:lstStyle/>
          <a:p>
            <a:r>
              <a:rPr lang="en-US" dirty="0">
                <a:solidFill>
                  <a:schemeClr val="tx2">
                    <a:lumMod val="75000"/>
                  </a:schemeClr>
                </a:solidFill>
              </a:rPr>
              <a:t>CLUSTERING</a:t>
            </a:r>
          </a:p>
        </p:txBody>
      </p:sp>
      <p:sp>
        <p:nvSpPr>
          <p:cNvPr id="3" name="Content Placeholder 2"/>
          <p:cNvSpPr>
            <a:spLocks noGrp="1"/>
          </p:cNvSpPr>
          <p:nvPr>
            <p:ph idx="1"/>
          </p:nvPr>
        </p:nvSpPr>
        <p:spPr>
          <a:xfrm>
            <a:off x="1824300" y="1071263"/>
            <a:ext cx="8915400" cy="3777622"/>
          </a:xfrm>
        </p:spPr>
        <p:txBody>
          <a:bodyPr/>
          <a:lstStyle/>
          <a:p>
            <a:r>
              <a:rPr lang="en-US" dirty="0">
                <a:solidFill>
                  <a:schemeClr val="tx2"/>
                </a:solidFill>
              </a:rPr>
              <a:t>Clustering is the task of dividing the population or data points into a number of groups such that data points in the same groups are more similar to other data points in the same group than those in other groups.</a:t>
            </a:r>
          </a:p>
          <a:p>
            <a:r>
              <a:rPr lang="en-US" dirty="0">
                <a:solidFill>
                  <a:schemeClr val="tx2"/>
                </a:solidFill>
              </a:rPr>
              <a:t>Here we are using K-Means clustering</a:t>
            </a:r>
          </a:p>
          <a:p>
            <a:r>
              <a:rPr lang="en-US" dirty="0">
                <a:solidFill>
                  <a:schemeClr val="tx2"/>
                </a:solidFill>
              </a:rPr>
              <a:t>After applying K-Means we have got the below clusters</a:t>
            </a:r>
          </a:p>
        </p:txBody>
      </p:sp>
      <p:pic>
        <p:nvPicPr>
          <p:cNvPr id="6" name="Picture 5">
            <a:extLst>
              <a:ext uri="{FF2B5EF4-FFF2-40B4-BE49-F238E27FC236}">
                <a16:creationId xmlns:a16="http://schemas.microsoft.com/office/drawing/2014/main" id="{9EDDF692-BE37-A78B-F28B-BD073DAA2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303036"/>
            <a:ext cx="6498631" cy="3554963"/>
          </a:xfrm>
          <a:prstGeom prst="rect">
            <a:avLst/>
          </a:prstGeom>
        </p:spPr>
      </p:pic>
      <p:pic>
        <p:nvPicPr>
          <p:cNvPr id="8" name="Picture 7">
            <a:extLst>
              <a:ext uri="{FF2B5EF4-FFF2-40B4-BE49-F238E27FC236}">
                <a16:creationId xmlns:a16="http://schemas.microsoft.com/office/drawing/2014/main" id="{FDB0A396-B0CF-4BEC-CA3A-E2583EC3A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3" y="3303037"/>
            <a:ext cx="5445967" cy="3554963"/>
          </a:xfrm>
          <a:prstGeom prst="rect">
            <a:avLst/>
          </a:prstGeom>
        </p:spPr>
      </p:pic>
    </p:spTree>
    <p:extLst>
      <p:ext uri="{BB962C8B-B14F-4D97-AF65-F5344CB8AC3E}">
        <p14:creationId xmlns:p14="http://schemas.microsoft.com/office/powerpoint/2010/main" val="368110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3575" y="237755"/>
            <a:ext cx="4337992" cy="807125"/>
          </a:xfrm>
        </p:spPr>
        <p:txBody>
          <a:bodyPr>
            <a:normAutofit/>
          </a:bodyPr>
          <a:lstStyle/>
          <a:p>
            <a:r>
              <a:rPr lang="en-US" dirty="0">
                <a:solidFill>
                  <a:schemeClr val="tx2">
                    <a:lumMod val="75000"/>
                  </a:schemeClr>
                </a:solidFill>
              </a:rPr>
              <a:t>MODEL BULDING</a:t>
            </a:r>
          </a:p>
        </p:txBody>
      </p:sp>
      <p:sp>
        <p:nvSpPr>
          <p:cNvPr id="3" name="Content Placeholder 2"/>
          <p:cNvSpPr>
            <a:spLocks noGrp="1"/>
          </p:cNvSpPr>
          <p:nvPr>
            <p:ph idx="1"/>
          </p:nvPr>
        </p:nvSpPr>
        <p:spPr>
          <a:xfrm>
            <a:off x="1665272" y="1311966"/>
            <a:ext cx="8915400" cy="3777622"/>
          </a:xfrm>
        </p:spPr>
        <p:txBody>
          <a:bodyPr/>
          <a:lstStyle/>
          <a:p>
            <a:pPr marL="0" indent="0">
              <a:buNone/>
            </a:pPr>
            <a:r>
              <a:rPr lang="en-US" dirty="0">
                <a:solidFill>
                  <a:schemeClr val="tx2"/>
                </a:solidFill>
              </a:rPr>
              <a:t>Here we are using Ensemble model.</a:t>
            </a:r>
          </a:p>
          <a:p>
            <a:pPr marL="0" indent="0">
              <a:buNone/>
            </a:pPr>
            <a:r>
              <a:rPr lang="en-US" dirty="0">
                <a:solidFill>
                  <a:schemeClr val="tx2"/>
                </a:solidFill>
              </a:rPr>
              <a:t>Random Forest Classification model. we have got an accuracy of 97%.</a:t>
            </a:r>
          </a:p>
        </p:txBody>
      </p:sp>
      <p:pic>
        <p:nvPicPr>
          <p:cNvPr id="5" name="Picture 4">
            <a:extLst>
              <a:ext uri="{FF2B5EF4-FFF2-40B4-BE49-F238E27FC236}">
                <a16:creationId xmlns:a16="http://schemas.microsoft.com/office/drawing/2014/main" id="{792E797E-C022-DAD7-6852-A96294D0C4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83160" y="2935447"/>
            <a:ext cx="6493578" cy="2841419"/>
          </a:xfrm>
          <a:prstGeom prst="rect">
            <a:avLst/>
          </a:prstGeom>
        </p:spPr>
      </p:pic>
    </p:spTree>
    <p:extLst>
      <p:ext uri="{BB962C8B-B14F-4D97-AF65-F5344CB8AC3E}">
        <p14:creationId xmlns:p14="http://schemas.microsoft.com/office/powerpoint/2010/main" val="419009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57" y="161686"/>
            <a:ext cx="4592729" cy="674603"/>
          </a:xfrm>
        </p:spPr>
        <p:txBody>
          <a:bodyPr>
            <a:normAutofit/>
          </a:bodyPr>
          <a:lstStyle/>
          <a:p>
            <a:r>
              <a:rPr lang="en-US" dirty="0">
                <a:solidFill>
                  <a:schemeClr val="tx2">
                    <a:lumMod val="50000"/>
                  </a:schemeClr>
                </a:solidFill>
              </a:rPr>
              <a:t>DEPLOYEMENT</a:t>
            </a:r>
          </a:p>
        </p:txBody>
      </p:sp>
      <p:sp>
        <p:nvSpPr>
          <p:cNvPr id="3" name="Content Placeholder 2"/>
          <p:cNvSpPr>
            <a:spLocks noGrp="1"/>
          </p:cNvSpPr>
          <p:nvPr>
            <p:ph idx="1"/>
          </p:nvPr>
        </p:nvSpPr>
        <p:spPr>
          <a:xfrm>
            <a:off x="1742758" y="965650"/>
            <a:ext cx="8915400" cy="3777622"/>
          </a:xfrm>
        </p:spPr>
        <p:txBody>
          <a:bodyPr/>
          <a:lstStyle/>
          <a:p>
            <a:r>
              <a:rPr lang="en-US" dirty="0">
                <a:solidFill>
                  <a:schemeClr val="tx2"/>
                </a:solidFill>
              </a:rPr>
              <a:t>Deployment is the method by which you integrate a machine learning model into an existing production environment to make practical business decisions based on data</a:t>
            </a:r>
          </a:p>
          <a:p>
            <a:r>
              <a:rPr lang="en-US" dirty="0">
                <a:solidFill>
                  <a:schemeClr val="tx2"/>
                </a:solidFill>
              </a:rPr>
              <a:t>In this project we have deployed our model into Local and Cloud server.</a:t>
            </a:r>
          </a:p>
          <a:p>
            <a:r>
              <a:rPr lang="en-US" dirty="0">
                <a:solidFill>
                  <a:schemeClr val="tx2"/>
                </a:solidFill>
              </a:rPr>
              <a:t>Local Server   : </a:t>
            </a:r>
            <a:r>
              <a:rPr lang="en-US" dirty="0" err="1">
                <a:solidFill>
                  <a:schemeClr val="tx2"/>
                </a:solidFill>
              </a:rPr>
              <a:t>Streamlit</a:t>
            </a:r>
            <a:endParaRPr lang="en-US" dirty="0">
              <a:solidFill>
                <a:schemeClr val="tx2"/>
              </a:solidFill>
            </a:endParaRPr>
          </a:p>
          <a:p>
            <a:r>
              <a:rPr lang="en-US" dirty="0">
                <a:solidFill>
                  <a:schemeClr val="tx2"/>
                </a:solidFill>
              </a:rPr>
              <a:t>Cloud Server  : Heroku Server</a:t>
            </a:r>
          </a:p>
          <a:p>
            <a:r>
              <a:rPr lang="en-US" dirty="0">
                <a:solidFill>
                  <a:schemeClr val="tx2"/>
                </a:solidFill>
              </a:rPr>
              <a:t>My final cloud server </a:t>
            </a:r>
            <a:r>
              <a:rPr lang="en-US" dirty="0" err="1">
                <a:solidFill>
                  <a:schemeClr val="tx2"/>
                </a:solidFill>
              </a:rPr>
              <a:t>url</a:t>
            </a:r>
            <a:r>
              <a:rPr lang="en-US" dirty="0">
                <a:solidFill>
                  <a:schemeClr val="tx2"/>
                </a:solidFill>
              </a:rPr>
              <a:t> to access across the globe : https://quikr-carprices-ml.herokuapp.com/</a:t>
            </a:r>
          </a:p>
        </p:txBody>
      </p:sp>
      <p:pic>
        <p:nvPicPr>
          <p:cNvPr id="6" name="Picture 5">
            <a:extLst>
              <a:ext uri="{FF2B5EF4-FFF2-40B4-BE49-F238E27FC236}">
                <a16:creationId xmlns:a16="http://schemas.microsoft.com/office/drawing/2014/main" id="{3B918841-B768-030E-00D2-1D8DB66268B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65487" y="4392251"/>
            <a:ext cx="6412512" cy="2157335"/>
          </a:xfrm>
          <a:prstGeom prst="rect">
            <a:avLst/>
          </a:prstGeom>
        </p:spPr>
      </p:pic>
    </p:spTree>
    <p:extLst>
      <p:ext uri="{BB962C8B-B14F-4D97-AF65-F5344CB8AC3E}">
        <p14:creationId xmlns:p14="http://schemas.microsoft.com/office/powerpoint/2010/main" val="3100067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9D303-89E0-BD10-FE06-085C84565D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61582" y="193381"/>
            <a:ext cx="6866997" cy="4294643"/>
          </a:xfrm>
          <a:prstGeom prst="rect">
            <a:avLst/>
          </a:prstGeom>
        </p:spPr>
      </p:pic>
    </p:spTree>
    <p:extLst>
      <p:ext uri="{BB962C8B-B14F-4D97-AF65-F5344CB8AC3E}">
        <p14:creationId xmlns:p14="http://schemas.microsoft.com/office/powerpoint/2010/main" val="5940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br>
              <a:rPr lang="en-US" dirty="0"/>
            </a:br>
            <a:br>
              <a:rPr lang="en-US" dirty="0"/>
            </a:br>
            <a:endParaRPr lang="en-US" dirty="0"/>
          </a:p>
        </p:txBody>
      </p:sp>
      <p:sp>
        <p:nvSpPr>
          <p:cNvPr id="3" name="Content Placeholder 2"/>
          <p:cNvSpPr>
            <a:spLocks noGrp="1"/>
          </p:cNvSpPr>
          <p:nvPr>
            <p:ph idx="1"/>
          </p:nvPr>
        </p:nvSpPr>
        <p:spPr>
          <a:xfrm>
            <a:off x="4319469" y="2239347"/>
            <a:ext cx="4916557" cy="4498775"/>
          </a:xfrm>
        </p:spPr>
        <p:txBody>
          <a:bodyPr>
            <a:normAutofit fontScale="92500" lnSpcReduction="10000"/>
          </a:bodyPr>
          <a:lstStyle/>
          <a:p>
            <a:pPr marL="0" indent="0">
              <a:buNone/>
            </a:pPr>
            <a:endParaRPr lang="en-US" sz="2000" dirty="0"/>
          </a:p>
          <a:p>
            <a:r>
              <a:rPr lang="en-US" sz="2000" dirty="0"/>
              <a:t>BUSINESS UNDERSTANDING</a:t>
            </a:r>
          </a:p>
          <a:p>
            <a:r>
              <a:rPr lang="en-US" sz="2000" dirty="0"/>
              <a:t>WEB SCRAPPING</a:t>
            </a:r>
          </a:p>
          <a:p>
            <a:r>
              <a:rPr lang="en-US" sz="2000" dirty="0"/>
              <a:t>DATA UNDERSTANDING</a:t>
            </a:r>
          </a:p>
          <a:p>
            <a:r>
              <a:rPr lang="en-US" sz="2000" dirty="0"/>
              <a:t>DATA CLEANING</a:t>
            </a:r>
          </a:p>
          <a:p>
            <a:r>
              <a:rPr lang="en-US" sz="2000" dirty="0"/>
              <a:t>EXPLORATORY DATA ANALYSIS</a:t>
            </a:r>
          </a:p>
          <a:p>
            <a:r>
              <a:rPr lang="en-US" sz="2000" dirty="0"/>
              <a:t>DATA PREPROCESSING</a:t>
            </a:r>
          </a:p>
          <a:p>
            <a:r>
              <a:rPr lang="en-US" sz="2000" dirty="0"/>
              <a:t>MODELING</a:t>
            </a:r>
          </a:p>
          <a:p>
            <a:r>
              <a:rPr lang="en-US" sz="2000" dirty="0"/>
              <a:t> EVALUATION</a:t>
            </a:r>
          </a:p>
          <a:p>
            <a:r>
              <a:rPr lang="en-US" sz="2000" dirty="0"/>
              <a:t>DEPLOYEMENT</a:t>
            </a:r>
          </a:p>
          <a:p>
            <a:endParaRPr lang="en-US" dirty="0"/>
          </a:p>
        </p:txBody>
      </p:sp>
      <p:pic>
        <p:nvPicPr>
          <p:cNvPr id="12" name="Picture 11">
            <a:extLst>
              <a:ext uri="{FF2B5EF4-FFF2-40B4-BE49-F238E27FC236}">
                <a16:creationId xmlns:a16="http://schemas.microsoft.com/office/drawing/2014/main" id="{A5A88A8D-B2E9-AEF8-6634-2BD137A05A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7327" y="0"/>
            <a:ext cx="8633040" cy="2687218"/>
          </a:xfrm>
          <a:prstGeom prst="rect">
            <a:avLst/>
          </a:prstGeom>
        </p:spPr>
      </p:pic>
      <p:sp>
        <p:nvSpPr>
          <p:cNvPr id="13" name="TextBox 12">
            <a:extLst>
              <a:ext uri="{FF2B5EF4-FFF2-40B4-BE49-F238E27FC236}">
                <a16:creationId xmlns:a16="http://schemas.microsoft.com/office/drawing/2014/main" id="{CEC667CC-1D74-5D5D-2882-727D7BE715A6}"/>
              </a:ext>
            </a:extLst>
          </p:cNvPr>
          <p:cNvSpPr txBox="1"/>
          <p:nvPr/>
        </p:nvSpPr>
        <p:spPr>
          <a:xfrm>
            <a:off x="2313991" y="7247261"/>
            <a:ext cx="7856375" cy="230832"/>
          </a:xfrm>
          <a:prstGeom prst="rect">
            <a:avLst/>
          </a:prstGeom>
          <a:noFill/>
        </p:spPr>
        <p:txBody>
          <a:bodyPr wrap="square" rtlCol="0">
            <a:spAutoFit/>
          </a:bodyPr>
          <a:lstStyle/>
          <a:p>
            <a:r>
              <a:rPr lang="en-IN" sz="900">
                <a:hlinkClick r:id="rId3" tooltip="https://www.thebluediamondgallery.com/typewriter/o/objectives.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83384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914400"/>
          </a:xfrm>
        </p:spPr>
        <p:txBody>
          <a:bodyPr/>
          <a:lstStyle/>
          <a:p>
            <a:r>
              <a:rPr lang="en-US" dirty="0">
                <a:solidFill>
                  <a:schemeClr val="tx2">
                    <a:lumMod val="75000"/>
                  </a:schemeClr>
                </a:solidFill>
              </a:rPr>
              <a:t>FINAL GOAL</a:t>
            </a:r>
          </a:p>
        </p:txBody>
      </p:sp>
      <p:sp>
        <p:nvSpPr>
          <p:cNvPr id="3" name="Content Placeholder 2"/>
          <p:cNvSpPr>
            <a:spLocks noGrp="1"/>
          </p:cNvSpPr>
          <p:nvPr>
            <p:ph idx="1"/>
          </p:nvPr>
        </p:nvSpPr>
        <p:spPr>
          <a:xfrm>
            <a:off x="1474237" y="1617307"/>
            <a:ext cx="9526522" cy="1060580"/>
          </a:xfrm>
        </p:spPr>
        <p:txBody>
          <a:bodyPr/>
          <a:lstStyle/>
          <a:p>
            <a:r>
              <a:rPr lang="en-US" sz="2000" dirty="0"/>
              <a:t>The final goal of this project is to predict the best price </a:t>
            </a:r>
            <a:r>
              <a:rPr lang="en-US" dirty="0"/>
              <a:t>to second-hand</a:t>
            </a:r>
            <a:r>
              <a:rPr lang="en-US" sz="2000" dirty="0"/>
              <a:t> cars for the selected features.</a:t>
            </a:r>
          </a:p>
          <a:p>
            <a:endParaRPr lang="en-US" dirty="0"/>
          </a:p>
          <a:p>
            <a:endParaRPr lang="en-US" dirty="0"/>
          </a:p>
        </p:txBody>
      </p:sp>
      <p:pic>
        <p:nvPicPr>
          <p:cNvPr id="6" name="Picture 5">
            <a:extLst>
              <a:ext uri="{FF2B5EF4-FFF2-40B4-BE49-F238E27FC236}">
                <a16:creationId xmlns:a16="http://schemas.microsoft.com/office/drawing/2014/main" id="{CD93987C-245B-B72F-CAB1-B8DFE9A5D8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66999" y="2565917"/>
            <a:ext cx="6943531" cy="3928189"/>
          </a:xfrm>
          <a:prstGeom prst="rect">
            <a:avLst/>
          </a:prstGeom>
        </p:spPr>
      </p:pic>
    </p:spTree>
    <p:extLst>
      <p:ext uri="{BB962C8B-B14F-4D97-AF65-F5344CB8AC3E}">
        <p14:creationId xmlns:p14="http://schemas.microsoft.com/office/powerpoint/2010/main" val="265044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561" y="217071"/>
            <a:ext cx="8911687" cy="727215"/>
          </a:xfrm>
        </p:spPr>
        <p:txBody>
          <a:bodyPr/>
          <a:lstStyle/>
          <a:p>
            <a:r>
              <a:rPr lang="en-US" dirty="0">
                <a:solidFill>
                  <a:schemeClr val="tx2">
                    <a:lumMod val="75000"/>
                  </a:schemeClr>
                </a:solidFill>
              </a:rPr>
              <a:t>WEB SCRAPPING</a:t>
            </a:r>
          </a:p>
        </p:txBody>
      </p:sp>
      <p:sp>
        <p:nvSpPr>
          <p:cNvPr id="3" name="Content Placeholder 2"/>
          <p:cNvSpPr>
            <a:spLocks noGrp="1"/>
          </p:cNvSpPr>
          <p:nvPr>
            <p:ph idx="1"/>
          </p:nvPr>
        </p:nvSpPr>
        <p:spPr>
          <a:xfrm>
            <a:off x="1638300" y="1362204"/>
            <a:ext cx="8915400" cy="2307433"/>
          </a:xfrm>
        </p:spPr>
        <p:txBody>
          <a:bodyPr>
            <a:normAutofit fontScale="92500" lnSpcReduction="20000"/>
          </a:bodyPr>
          <a:lstStyle/>
          <a:p>
            <a:r>
              <a:rPr lang="en-US" sz="2000" dirty="0"/>
              <a:t>Web scraping is the process of collecting and parsing raw data from the Web.</a:t>
            </a:r>
          </a:p>
          <a:p>
            <a:r>
              <a:rPr lang="en-US" sz="2000" dirty="0"/>
              <a:t>The python packages and other tools, we use here for scrapping the data are selenium,  </a:t>
            </a:r>
            <a:r>
              <a:rPr lang="en-US" dirty="0" err="1"/>
              <a:t>B</a:t>
            </a:r>
            <a:r>
              <a:rPr lang="en-US" sz="2000" dirty="0" err="1"/>
              <a:t>eautifulsoup</a:t>
            </a:r>
            <a:r>
              <a:rPr lang="en-US" sz="2000" dirty="0"/>
              <a:t>, HTML, CSS and requests.</a:t>
            </a:r>
          </a:p>
          <a:p>
            <a:pPr marL="0" indent="0">
              <a:buNone/>
            </a:pPr>
            <a:endParaRPr lang="en-US" sz="2000" dirty="0"/>
          </a:p>
          <a:p>
            <a:r>
              <a:rPr lang="en-US" sz="2000" dirty="0"/>
              <a:t>Website :- </a:t>
            </a:r>
            <a:r>
              <a:rPr lang="en-US" dirty="0"/>
              <a:t>QUIKR</a:t>
            </a:r>
            <a:r>
              <a:rPr lang="en-US" sz="2000" dirty="0"/>
              <a:t>  (</a:t>
            </a:r>
            <a:r>
              <a:rPr lang="en-US" sz="2000" dirty="0">
                <a:hlinkClick r:id="rId2"/>
              </a:rPr>
              <a:t>https://www.</a:t>
            </a:r>
            <a:r>
              <a:rPr lang="en-US" dirty="0">
                <a:hlinkClick r:id="rId2"/>
              </a:rPr>
              <a:t>quikr</a:t>
            </a:r>
            <a:r>
              <a:rPr lang="en-US" sz="2000" dirty="0">
                <a:hlinkClick r:id="rId2"/>
              </a:rPr>
              <a:t>.in/</a:t>
            </a:r>
            <a:r>
              <a:rPr lang="en-US" sz="2000" dirty="0"/>
              <a:t>)                                </a:t>
            </a:r>
          </a:p>
          <a:p>
            <a:endParaRPr lang="en-US" dirty="0"/>
          </a:p>
        </p:txBody>
      </p:sp>
      <p:pic>
        <p:nvPicPr>
          <p:cNvPr id="5" name="Picture 4">
            <a:extLst>
              <a:ext uri="{FF2B5EF4-FFF2-40B4-BE49-F238E27FC236}">
                <a16:creationId xmlns:a16="http://schemas.microsoft.com/office/drawing/2014/main" id="{453898E5-C8AF-8C1A-C810-D5EB40EF8E0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6000" y="3994377"/>
            <a:ext cx="7875037" cy="2098513"/>
          </a:xfrm>
          <a:prstGeom prst="rect">
            <a:avLst/>
          </a:prstGeom>
        </p:spPr>
      </p:pic>
    </p:spTree>
    <p:extLst>
      <p:ext uri="{BB962C8B-B14F-4D97-AF65-F5344CB8AC3E}">
        <p14:creationId xmlns:p14="http://schemas.microsoft.com/office/powerpoint/2010/main" val="255592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499" y="420089"/>
            <a:ext cx="8911687" cy="674602"/>
          </a:xfrm>
        </p:spPr>
        <p:txBody>
          <a:bodyPr>
            <a:normAutofit/>
          </a:bodyPr>
          <a:lstStyle/>
          <a:p>
            <a:r>
              <a:rPr lang="en-US" dirty="0">
                <a:solidFill>
                  <a:schemeClr val="tx2">
                    <a:lumMod val="75000"/>
                  </a:schemeClr>
                </a:solidFill>
              </a:rPr>
              <a:t>WEB scrapping data WITH </a:t>
            </a:r>
            <a:r>
              <a:rPr lang="en-US" dirty="0" err="1">
                <a:solidFill>
                  <a:schemeClr val="tx2">
                    <a:lumMod val="75000"/>
                  </a:schemeClr>
                </a:solidFill>
              </a:rPr>
              <a:t>HTml</a:t>
            </a:r>
            <a:endParaRPr lang="en-US" dirty="0">
              <a:solidFill>
                <a:schemeClr val="tx2">
                  <a:lumMod val="75000"/>
                </a:schemeClr>
              </a:solidFill>
            </a:endParaRPr>
          </a:p>
        </p:txBody>
      </p:sp>
      <p:pic>
        <p:nvPicPr>
          <p:cNvPr id="7" name="Content Placeholder 6">
            <a:extLst>
              <a:ext uri="{FF2B5EF4-FFF2-40B4-BE49-F238E27FC236}">
                <a16:creationId xmlns:a16="http://schemas.microsoft.com/office/drawing/2014/main" id="{D9DC2D07-634A-6083-0426-636087AC814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95332" y="1716833"/>
            <a:ext cx="7679092" cy="4478694"/>
          </a:xfrm>
        </p:spPr>
      </p:pic>
    </p:spTree>
    <p:extLst>
      <p:ext uri="{BB962C8B-B14F-4D97-AF65-F5344CB8AC3E}">
        <p14:creationId xmlns:p14="http://schemas.microsoft.com/office/powerpoint/2010/main" val="333025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5358" y="443947"/>
            <a:ext cx="8911687" cy="701107"/>
          </a:xfrm>
        </p:spPr>
        <p:txBody>
          <a:bodyPr>
            <a:normAutofit fontScale="90000"/>
          </a:bodyPr>
          <a:lstStyle/>
          <a:p>
            <a:r>
              <a:rPr lang="en-US" dirty="0">
                <a:solidFill>
                  <a:schemeClr val="tx2">
                    <a:lumMod val="75000"/>
                  </a:schemeClr>
                </a:solidFill>
              </a:rPr>
              <a:t>DATA UNDERSTANDING</a:t>
            </a:r>
            <a:br>
              <a:rPr lang="en-US" dirty="0"/>
            </a:br>
            <a:endParaRPr lang="en-US" dirty="0"/>
          </a:p>
        </p:txBody>
      </p:sp>
      <p:sp>
        <p:nvSpPr>
          <p:cNvPr id="3" name="Content Placeholder 2"/>
          <p:cNvSpPr>
            <a:spLocks noGrp="1"/>
          </p:cNvSpPr>
          <p:nvPr>
            <p:ph idx="1"/>
          </p:nvPr>
        </p:nvSpPr>
        <p:spPr>
          <a:xfrm>
            <a:off x="1559921" y="1385664"/>
            <a:ext cx="9662560" cy="5168348"/>
          </a:xfrm>
        </p:spPr>
        <p:txBody>
          <a:bodyPr>
            <a:normAutofit fontScale="92500" lnSpcReduction="20000"/>
          </a:bodyPr>
          <a:lstStyle/>
          <a:p>
            <a:pPr algn="l"/>
            <a:r>
              <a:rPr lang="en-US" b="0" i="0" dirty="0">
                <a:solidFill>
                  <a:schemeClr val="tx2"/>
                </a:solidFill>
                <a:effectLst/>
                <a:latin typeface="Helvetica Neue"/>
              </a:rPr>
              <a:t>1.LINK - URL OF THE PRODUCT DESCRIBED.</a:t>
            </a:r>
          </a:p>
          <a:p>
            <a:pPr algn="l"/>
            <a:r>
              <a:rPr lang="en-US" b="0" i="0" dirty="0">
                <a:solidFill>
                  <a:schemeClr val="tx2"/>
                </a:solidFill>
                <a:effectLst/>
                <a:latin typeface="Helvetica Neue"/>
              </a:rPr>
              <a:t>2.PRICE - PRICE OF THE PRODUCT DISPLAYED.</a:t>
            </a:r>
          </a:p>
          <a:p>
            <a:pPr algn="l"/>
            <a:r>
              <a:rPr lang="en-US" b="0" i="0" dirty="0">
                <a:solidFill>
                  <a:schemeClr val="tx2"/>
                </a:solidFill>
                <a:effectLst/>
                <a:latin typeface="Helvetica Neue"/>
              </a:rPr>
              <a:t>3.AD-ID - ID NUMBER PROVIDED BY QUIKR TO PERTICULAR ADVERTISEMENT.</a:t>
            </a:r>
          </a:p>
          <a:p>
            <a:pPr algn="l"/>
            <a:r>
              <a:rPr lang="en-US" b="0" i="0" dirty="0">
                <a:solidFill>
                  <a:schemeClr val="tx2"/>
                </a:solidFill>
                <a:effectLst/>
                <a:latin typeface="Helvetica Neue"/>
              </a:rPr>
              <a:t>4.BRAND - BRAND NAME OF THE CAR MANUFACTURERS.</a:t>
            </a:r>
          </a:p>
          <a:p>
            <a:pPr algn="l"/>
            <a:r>
              <a:rPr lang="en-US" b="0" i="0" dirty="0">
                <a:solidFill>
                  <a:schemeClr val="tx2"/>
                </a:solidFill>
                <a:effectLst/>
                <a:latin typeface="Helvetica Neue"/>
              </a:rPr>
              <a:t>5.YEAR - MANUFACTURING YEAR OF THE CAR.</a:t>
            </a:r>
          </a:p>
          <a:p>
            <a:pPr algn="l"/>
            <a:r>
              <a:rPr lang="en-US" b="0" i="0" dirty="0">
                <a:solidFill>
                  <a:schemeClr val="tx2"/>
                </a:solidFill>
                <a:effectLst/>
                <a:latin typeface="Helvetica Neue"/>
              </a:rPr>
              <a:t>6.KMS DRIVEN - NO. OF KILOMETRES CAR HAVE BEEN DRIVEN BY ITS PREVIOUS OWNER.</a:t>
            </a:r>
          </a:p>
          <a:p>
            <a:pPr algn="l"/>
            <a:r>
              <a:rPr lang="en-US" b="0" i="0" dirty="0">
                <a:solidFill>
                  <a:schemeClr val="tx2"/>
                </a:solidFill>
                <a:effectLst/>
                <a:latin typeface="Helvetica Neue"/>
              </a:rPr>
              <a:t>7.FUEL TYPE - DENOTES THE FUEL TYPE TO WHICH CAR BELONGS.</a:t>
            </a:r>
          </a:p>
          <a:p>
            <a:pPr algn="l"/>
            <a:r>
              <a:rPr lang="en-US" b="0" i="0" dirty="0">
                <a:solidFill>
                  <a:schemeClr val="tx2"/>
                </a:solidFill>
                <a:effectLst/>
                <a:latin typeface="Helvetica Neue"/>
              </a:rPr>
              <a:t>8.MODEL - DENOTES THE MODEL OF THE CAR IN THAT PERTICULAR BRAND DEFINED.</a:t>
            </a:r>
          </a:p>
          <a:p>
            <a:pPr algn="l"/>
            <a:r>
              <a:rPr lang="en-US" b="0" i="0" dirty="0">
                <a:solidFill>
                  <a:schemeClr val="tx2"/>
                </a:solidFill>
                <a:effectLst/>
                <a:latin typeface="Helvetica Neue"/>
              </a:rPr>
              <a:t>9.VARIANT - DENOTES THE ENGINE VARIANT OF THE CAR DISPLAYED.</a:t>
            </a:r>
          </a:p>
          <a:p>
            <a:pPr algn="l"/>
            <a:r>
              <a:rPr lang="en-US" b="0" i="0" dirty="0">
                <a:solidFill>
                  <a:schemeClr val="tx2"/>
                </a:solidFill>
                <a:effectLst/>
                <a:latin typeface="Helvetica Neue"/>
              </a:rPr>
              <a:t>10.COLOR - COLOR OF THE CAR.</a:t>
            </a:r>
          </a:p>
          <a:p>
            <a:pPr algn="l"/>
            <a:r>
              <a:rPr lang="en-US" b="0" i="0" dirty="0">
                <a:solidFill>
                  <a:schemeClr val="tx2"/>
                </a:solidFill>
                <a:effectLst/>
                <a:latin typeface="Helvetica Neue"/>
              </a:rPr>
              <a:t>11.LOCATION - LOCATION OF THE CAR REGISTERED.</a:t>
            </a:r>
          </a:p>
          <a:p>
            <a:pPr marL="457200" lvl="1" indent="0">
              <a:buNone/>
            </a:pPr>
            <a:endParaRPr lang="en-US" dirty="0">
              <a:solidFill>
                <a:schemeClr val="tx2"/>
              </a:solidFill>
            </a:endParaRPr>
          </a:p>
        </p:txBody>
      </p:sp>
    </p:spTree>
    <p:extLst>
      <p:ext uri="{BB962C8B-B14F-4D97-AF65-F5344CB8AC3E}">
        <p14:creationId xmlns:p14="http://schemas.microsoft.com/office/powerpoint/2010/main" val="269830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5847" y="306058"/>
            <a:ext cx="8911687" cy="820377"/>
          </a:xfrm>
        </p:spPr>
        <p:txBody>
          <a:bodyPr>
            <a:normAutofit fontScale="90000"/>
          </a:bodyPr>
          <a:lstStyle/>
          <a:p>
            <a:r>
              <a:rPr lang="en-US" dirty="0">
                <a:solidFill>
                  <a:schemeClr val="tx2">
                    <a:lumMod val="90000"/>
                  </a:schemeClr>
                </a:solidFill>
              </a:rPr>
              <a:t>DATA CLEANING</a:t>
            </a:r>
            <a:br>
              <a:rPr lang="en-US" dirty="0"/>
            </a:br>
            <a:endParaRPr lang="en-US" dirty="0"/>
          </a:p>
        </p:txBody>
      </p:sp>
      <p:sp>
        <p:nvSpPr>
          <p:cNvPr id="3" name="Content Placeholder 2"/>
          <p:cNvSpPr>
            <a:spLocks noGrp="1"/>
          </p:cNvSpPr>
          <p:nvPr>
            <p:ph idx="1"/>
          </p:nvPr>
        </p:nvSpPr>
        <p:spPr>
          <a:xfrm>
            <a:off x="2031871" y="1434345"/>
            <a:ext cx="8915400" cy="3777622"/>
          </a:xfrm>
        </p:spPr>
        <p:txBody>
          <a:bodyPr/>
          <a:lstStyle/>
          <a:p>
            <a:r>
              <a:rPr lang="en-US" dirty="0">
                <a:solidFill>
                  <a:schemeClr val="tx2"/>
                </a:solidFill>
              </a:rPr>
              <a:t>Data cleaning is the process of removing, correcting, and structuring data within a data set so that it’s generally uniform and prepared for analysis. This includes removing corrupt or irrelevant data and formatting it into a language that computers can understand for optimal analysis.</a:t>
            </a:r>
          </a:p>
          <a:p>
            <a:pPr marL="0" indent="0">
              <a:buNone/>
            </a:pPr>
            <a:endParaRPr lang="en-US" dirty="0">
              <a:solidFill>
                <a:schemeClr val="tx2"/>
              </a:solidFill>
            </a:endParaRPr>
          </a:p>
          <a:p>
            <a:r>
              <a:rPr lang="en-US" dirty="0">
                <a:solidFill>
                  <a:schemeClr val="tx2"/>
                </a:solidFill>
              </a:rPr>
              <a:t>Main aim of data cleaning is to identify and remove incorrect and duplicate data in order to create reliable data.</a:t>
            </a:r>
          </a:p>
          <a:p>
            <a:endParaRPr lang="en-US" dirty="0">
              <a:solidFill>
                <a:schemeClr val="tx2"/>
              </a:solidFill>
            </a:endParaRPr>
          </a:p>
          <a:p>
            <a:endParaRPr lang="en-US" dirty="0"/>
          </a:p>
        </p:txBody>
      </p:sp>
    </p:spTree>
    <p:extLst>
      <p:ext uri="{BB962C8B-B14F-4D97-AF65-F5344CB8AC3E}">
        <p14:creationId xmlns:p14="http://schemas.microsoft.com/office/powerpoint/2010/main" val="3331596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064" y="690372"/>
            <a:ext cx="8911687" cy="674603"/>
          </a:xfrm>
        </p:spPr>
        <p:txBody>
          <a:bodyPr/>
          <a:lstStyle/>
          <a:p>
            <a:r>
              <a:rPr lang="en-US" dirty="0">
                <a:solidFill>
                  <a:schemeClr val="tx2">
                    <a:lumMod val="75000"/>
                  </a:schemeClr>
                </a:solidFill>
              </a:rPr>
              <a:t>DATA CLEANING</a:t>
            </a:r>
          </a:p>
        </p:txBody>
      </p:sp>
      <p:sp>
        <p:nvSpPr>
          <p:cNvPr id="3" name="Content Placeholder 2"/>
          <p:cNvSpPr>
            <a:spLocks noGrp="1"/>
          </p:cNvSpPr>
          <p:nvPr>
            <p:ph idx="1"/>
          </p:nvPr>
        </p:nvSpPr>
        <p:spPr>
          <a:xfrm>
            <a:off x="1917064" y="1997832"/>
            <a:ext cx="8915400" cy="3485323"/>
          </a:xfrm>
        </p:spPr>
        <p:txBody>
          <a:bodyPr>
            <a:normAutofit fontScale="92500" lnSpcReduction="10000"/>
          </a:bodyPr>
          <a:lstStyle/>
          <a:p>
            <a:r>
              <a:rPr lang="en-US" dirty="0">
                <a:solidFill>
                  <a:schemeClr val="tx2"/>
                </a:solidFill>
              </a:rPr>
              <a:t>Remove unwanted data</a:t>
            </a:r>
          </a:p>
          <a:p>
            <a:r>
              <a:rPr lang="en-US" dirty="0">
                <a:solidFill>
                  <a:schemeClr val="tx2"/>
                </a:solidFill>
              </a:rPr>
              <a:t>Handling null values</a:t>
            </a:r>
          </a:p>
          <a:p>
            <a:r>
              <a:rPr lang="en-US" dirty="0">
                <a:solidFill>
                  <a:schemeClr val="tx2"/>
                </a:solidFill>
              </a:rPr>
              <a:t>Removing ₹ symbol from Price column</a:t>
            </a:r>
          </a:p>
          <a:p>
            <a:r>
              <a:rPr lang="en-US" dirty="0">
                <a:solidFill>
                  <a:schemeClr val="tx2"/>
                </a:solidFill>
              </a:rPr>
              <a:t>Removing , symbol from Price and Distance column</a:t>
            </a:r>
          </a:p>
          <a:p>
            <a:r>
              <a:rPr lang="en-US" dirty="0">
                <a:solidFill>
                  <a:schemeClr val="tx2"/>
                </a:solidFill>
              </a:rPr>
              <a:t>Removing KM text from Distance column</a:t>
            </a:r>
          </a:p>
          <a:p>
            <a:r>
              <a:rPr lang="en-US" dirty="0">
                <a:solidFill>
                  <a:schemeClr val="tx2"/>
                </a:solidFill>
              </a:rPr>
              <a:t>Converting all the columns into lower case</a:t>
            </a:r>
          </a:p>
          <a:p>
            <a:r>
              <a:rPr lang="en-US" dirty="0">
                <a:solidFill>
                  <a:schemeClr val="tx2"/>
                </a:solidFill>
              </a:rPr>
              <a:t>If continuous data is in object, we converted into float with the help of .</a:t>
            </a:r>
            <a:r>
              <a:rPr lang="en-US" dirty="0" err="1">
                <a:solidFill>
                  <a:schemeClr val="tx2"/>
                </a:solidFill>
              </a:rPr>
              <a:t>astype</a:t>
            </a:r>
            <a:r>
              <a:rPr lang="en-US" dirty="0">
                <a:solidFill>
                  <a:schemeClr val="tx2"/>
                </a:solidFill>
              </a:rPr>
              <a:t>(float)</a:t>
            </a:r>
          </a:p>
        </p:txBody>
      </p:sp>
    </p:spTree>
    <p:extLst>
      <p:ext uri="{BB962C8B-B14F-4D97-AF65-F5344CB8AC3E}">
        <p14:creationId xmlns:p14="http://schemas.microsoft.com/office/powerpoint/2010/main" val="88838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899" y="426355"/>
            <a:ext cx="8911687" cy="1280890"/>
          </a:xfrm>
        </p:spPr>
        <p:txBody>
          <a:bodyPr/>
          <a:lstStyle/>
          <a:p>
            <a:r>
              <a:rPr lang="en-US" dirty="0" err="1">
                <a:solidFill>
                  <a:schemeClr val="tx2">
                    <a:lumMod val="75000"/>
                  </a:schemeClr>
                </a:solidFill>
              </a:rPr>
              <a:t>CLEAn</a:t>
            </a:r>
            <a:r>
              <a:rPr lang="en-US" dirty="0">
                <a:solidFill>
                  <a:schemeClr val="tx2">
                    <a:lumMod val="75000"/>
                  </a:schemeClr>
                </a:solidFill>
              </a:rPr>
              <a:t> data</a:t>
            </a:r>
          </a:p>
        </p:txBody>
      </p:sp>
      <p:pic>
        <p:nvPicPr>
          <p:cNvPr id="6" name="Content Placeholder 5">
            <a:extLst>
              <a:ext uri="{FF2B5EF4-FFF2-40B4-BE49-F238E27FC236}">
                <a16:creationId xmlns:a16="http://schemas.microsoft.com/office/drawing/2014/main" id="{28931B38-8D0D-AAC0-8326-8DB60F6BD6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3404" y="2095500"/>
            <a:ext cx="7893698" cy="3695700"/>
          </a:xfrm>
        </p:spPr>
      </p:pic>
    </p:spTree>
    <p:extLst>
      <p:ext uri="{BB962C8B-B14F-4D97-AF65-F5344CB8AC3E}">
        <p14:creationId xmlns:p14="http://schemas.microsoft.com/office/powerpoint/2010/main" val="856065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822</TotalTime>
  <Words>612</Words>
  <Application>Microsoft Office PowerPoint</Application>
  <PresentationFormat>Widescreen</PresentationFormat>
  <Paragraphs>75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Bookman Old Style</vt:lpstr>
      <vt:lpstr>Calibri</vt:lpstr>
      <vt:lpstr>Helvetica Neue</vt:lpstr>
      <vt:lpstr>Rockwell</vt:lpstr>
      <vt:lpstr>Damask</vt:lpstr>
      <vt:lpstr>SECOND-HAND CAR VALUE PREDICTION</vt:lpstr>
      <vt:lpstr>  </vt:lpstr>
      <vt:lpstr>FINAL GOAL</vt:lpstr>
      <vt:lpstr>WEB SCRAPPING</vt:lpstr>
      <vt:lpstr>WEB scrapping data WITH HTml</vt:lpstr>
      <vt:lpstr>DATA UNDERSTANDING </vt:lpstr>
      <vt:lpstr>DATA CLEANING </vt:lpstr>
      <vt:lpstr>DATA CLEANING</vt:lpstr>
      <vt:lpstr>CLEAn data</vt:lpstr>
      <vt:lpstr>EXPLORATORY DATA ANALYSIS  </vt:lpstr>
      <vt:lpstr>BIVARIANt ANALYSIS </vt:lpstr>
      <vt:lpstr>CORRELATION ANALYSIS</vt:lpstr>
      <vt:lpstr> PREPROCESSING   </vt:lpstr>
      <vt:lpstr>HANDLING CATEGORICAL DATA</vt:lpstr>
      <vt:lpstr>CLUSTERING</vt:lpstr>
      <vt:lpstr>MODEL BULDING</vt:lpstr>
      <vt:lpstr>DEPLOYEMENT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Microsoft account</dc:creator>
  <cp:lastModifiedBy>saikrish jalakam</cp:lastModifiedBy>
  <cp:revision>66</cp:revision>
  <dcterms:created xsi:type="dcterms:W3CDTF">2022-06-02T09:16:10Z</dcterms:created>
  <dcterms:modified xsi:type="dcterms:W3CDTF">2022-06-05T07:05:19Z</dcterms:modified>
</cp:coreProperties>
</file>